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</p:sldMasterIdLst>
  <p:notesMasterIdLst>
    <p:notesMasterId r:id="rId26"/>
  </p:notesMasterIdLst>
  <p:handoutMasterIdLst>
    <p:handoutMasterId r:id="rId27"/>
  </p:handoutMasterIdLst>
  <p:sldIdLst>
    <p:sldId id="257" r:id="rId3"/>
    <p:sldId id="269" r:id="rId4"/>
    <p:sldId id="270" r:id="rId5"/>
    <p:sldId id="272" r:id="rId6"/>
    <p:sldId id="271" r:id="rId7"/>
    <p:sldId id="294" r:id="rId8"/>
    <p:sldId id="276" r:id="rId9"/>
    <p:sldId id="278" r:id="rId10"/>
    <p:sldId id="295" r:id="rId11"/>
    <p:sldId id="281" r:id="rId12"/>
    <p:sldId id="282" r:id="rId13"/>
    <p:sldId id="286" r:id="rId14"/>
    <p:sldId id="283" r:id="rId15"/>
    <p:sldId id="288" r:id="rId16"/>
    <p:sldId id="289" r:id="rId17"/>
    <p:sldId id="290" r:id="rId18"/>
    <p:sldId id="292" r:id="rId19"/>
    <p:sldId id="293" r:id="rId20"/>
    <p:sldId id="268" r:id="rId21"/>
    <p:sldId id="298" r:id="rId22"/>
    <p:sldId id="296" r:id="rId23"/>
    <p:sldId id="299" r:id="rId24"/>
    <p:sldId id="297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ступление" id="{5E8CDF16-9AF8-454A-87FD-8EA47F4866C5}">
          <p14:sldIdLst>
            <p14:sldId id="257"/>
            <p14:sldId id="269"/>
            <p14:sldId id="270"/>
            <p14:sldId id="272"/>
            <p14:sldId id="271"/>
            <p14:sldId id="294"/>
          </p14:sldIdLst>
        </p14:section>
        <p14:section name="Восходящая линия связи" id="{7F7F67AF-9771-4BDF-9D2C-96C1D42E7FAD}">
          <p14:sldIdLst>
            <p14:sldId id="276"/>
            <p14:sldId id="278"/>
            <p14:sldId id="295"/>
          </p14:sldIdLst>
        </p14:section>
        <p14:section name="Нисходящая линия связи" id="{C5CEEA57-B235-4D20-A14C-38BD3CEE4C2F}">
          <p14:sldIdLst>
            <p14:sldId id="281"/>
            <p14:sldId id="282"/>
            <p14:sldId id="286"/>
            <p14:sldId id="283"/>
            <p14:sldId id="288"/>
            <p14:sldId id="289"/>
            <p14:sldId id="290"/>
            <p14:sldId id="292"/>
          </p14:sldIdLst>
        </p14:section>
        <p14:section name="Заключение" id="{29967AE2-B62F-407B-A14D-FCEF119B31C6}">
          <p14:sldIdLst>
            <p14:sldId id="293"/>
            <p14:sldId id="268"/>
          </p14:sldIdLst>
        </p14:section>
        <p14:section name="Aftermath" id="{290A7D6D-4889-41E4-97FF-AB75118363B2}">
          <p14:sldIdLst>
            <p14:sldId id="298"/>
            <p14:sldId id="296"/>
            <p14:sldId id="299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Павелъ Захаров" initials="ПЗ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6B8"/>
    <a:srgbClr val="FE6B03"/>
    <a:srgbClr val="FEA162"/>
    <a:srgbClr val="F7E4D3"/>
    <a:srgbClr val="FFB685"/>
    <a:srgbClr val="FFE0C9"/>
    <a:srgbClr val="CCFF33"/>
    <a:srgbClr val="CCFF66"/>
    <a:srgbClr val="FFD6B9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03447BB-5D67-496B-8E87-E561075AD55C}" styleName="Темный стиль 1 — акцент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Средний стиль 4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74" autoAdjust="0"/>
    <p:restoredTop sz="79181" autoAdjust="0"/>
  </p:normalViewPr>
  <p:slideViewPr>
    <p:cSldViewPr snapToGrid="0">
      <p:cViewPr varScale="1">
        <p:scale>
          <a:sx n="91" d="100"/>
          <a:sy n="91" d="100"/>
        </p:scale>
        <p:origin x="207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C4CA4-4B43-4B52-B936-0FA54D7211E2}" type="datetimeFigureOut">
              <a:rPr lang="ru-RU" smtClean="0"/>
              <a:pPr/>
              <a:t>18.06.2019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8E41B-1EF2-4705-AB85-86F0B454DB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94565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574AE-CB41-4CD4-B527-EE263260AB0E}" type="datetimeFigureOut">
              <a:rPr lang="ru-RU" smtClean="0"/>
              <a:pPr/>
              <a:t>18.06.2019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ABD77F-5AC5-4ABB-8B80-6CEBA44E6F4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11277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BD77F-5AC5-4ABB-8B80-6CEBA44E6F4D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441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В зависимости от разности фаз сигналов их сумма может быть как мощнее отдельных сигналов, так и слабее вплоть до обращения в нуль. В зависимости от политики по отношению к подстройке фазы выделяются следующие методы: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BD77F-5AC5-4ABB-8B80-6CEBA44E6F4D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7330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В случае когерентной передачи сигналы так </a:t>
            </a:r>
            <a:r>
              <a:rPr lang="ru-RU" baseline="0" dirty="0" err="1" smtClean="0"/>
              <a:t>домножаются</a:t>
            </a:r>
            <a:r>
              <a:rPr lang="ru-RU" baseline="0" dirty="0" smtClean="0"/>
              <a:t> на базовой станции так, чтобы прийти на узел в фазе. В таком случае достигается усиление вплоть до квадратичного, но и сложность реализации велика ввиду необходимости получить точные значения фазовых задержек в каналах. </a:t>
            </a:r>
          </a:p>
          <a:p>
            <a:r>
              <a:rPr lang="ru-RU" baseline="0" dirty="0" smtClean="0"/>
              <a:t>При подборе фазы базовые станции ведут перебор по дискретным точкам в пространстве фазовых добавок на БС. Подстройка менее точная, однако реализация гораздо проще. Тем не менее, требуется пересылка пилотов, которые занимают канал.</a:t>
            </a:r>
          </a:p>
          <a:p>
            <a:r>
              <a:rPr lang="ru-RU" baseline="0" dirty="0" smtClean="0"/>
              <a:t>При некогерентной передаче на фазы не обращается внимания в расчете на увеличение мощности в среднем. Для того, чтобы плотность вероятности разности фаз, в пакеты может вноситься случайная разность фаз. В таком случае усиление снижается до линейного, однако этот вариант не требует вообще никаких изменений в работу узла.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BD77F-5AC5-4ABB-8B80-6CEBA44E6F4D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2865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 рисунке показаны результаты</a:t>
            </a:r>
            <a:r>
              <a:rPr lang="ru-RU" baseline="0" dirty="0" smtClean="0"/>
              <a:t> эксперимента. На узел передавались пилоты с различной разностью фаз так, чтобы она проходила от 0 до двух пи. По оси абсцисс показан номер пилота, по оси ординат – мощность сигнала. Оранжевый – мощность сигнала от одной антенны на данной итерации. Можно увидеть, что картина достаточно близка к той, что была парой слайдов ранее.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BD77F-5AC5-4ABB-8B80-6CEBA44E6F4D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6840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Разумеется,</a:t>
            </a:r>
            <a:r>
              <a:rPr lang="ru-RU" baseline="0" dirty="0" smtClean="0"/>
              <a:t> все описанные методы требуют синхронизовать передачу пакетов по времени и частоте. В этой работе особое внимание было уделено временной синхронизации, как более специфичной. </a:t>
            </a:r>
            <a:r>
              <a:rPr lang="ru-RU" baseline="0" dirty="0" err="1" smtClean="0"/>
              <a:t>Рассинхронизация</a:t>
            </a:r>
            <a:r>
              <a:rPr lang="ru-RU" baseline="0" dirty="0" smtClean="0"/>
              <a:t> приводит к возникновению межсимвольной интерференции и резкому росту числа ошибок демодуляции.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BD77F-5AC5-4ABB-8B80-6CEBA44E6F4D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8075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Далее на слайдах будет показана зависимость уровня ошибок от временной </a:t>
            </a:r>
            <a:r>
              <a:rPr lang="ru-RU" dirty="0" err="1" smtClean="0"/>
              <a:t>рассинхронизации</a:t>
            </a:r>
            <a:r>
              <a:rPr lang="ru-RU" baseline="0" dirty="0" smtClean="0"/>
              <a:t> при разных уровнях сигнала на антенне.</a:t>
            </a:r>
          </a:p>
          <a:p>
            <a:r>
              <a:rPr lang="ru-RU" baseline="0" dirty="0" smtClean="0"/>
              <a:t>В случае, когда сигнал достаточно мощный, практически повторяется результат моделирования.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BD77F-5AC5-4ABB-8B80-6CEBA44E6F4D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46880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 дальнейшем ослаблении</a:t>
            </a:r>
            <a:r>
              <a:rPr lang="ru-RU" baseline="0" dirty="0" smtClean="0"/>
              <a:t> сигнала видны следующие эффекты: В то время, как уровень ошибок от одной антенны сравнительно мал, уровень ошибок от двух гораздо выше, но также достигает минимума при хорошей синхронизации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BD77F-5AC5-4ABB-8B80-6CEBA44E6F4D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52930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 еще большем</a:t>
            </a:r>
            <a:r>
              <a:rPr lang="ru-RU" baseline="0" dirty="0" smtClean="0"/>
              <a:t> ослаблении сигнала от одной антенны не хватает, и уровень ошибок близок к 1. При этом  сохраняется общая зависимость от временной </a:t>
            </a:r>
            <a:r>
              <a:rPr lang="ru-RU" baseline="0" dirty="0" err="1" smtClean="0"/>
              <a:t>рассинхронизации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BD77F-5AC5-4ABB-8B80-6CEBA44E6F4D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38923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 Итак, подведем итоги. Для восходящей линии связи для выбранных методов данные, переданные узлом принимаются на нескольких антеннах и объединяются в цифровой области. При не очень сложной имплементации мы имеем линейный рост производительности</a:t>
            </a:r>
          </a:p>
          <a:p>
            <a:r>
              <a:rPr lang="ru-RU" baseline="0" dirty="0" smtClean="0"/>
              <a:t>Для нисходящей линии связи происходит сложение сигналов на антенне узла. Необходимость работать с сигналами на несущей приводит к серьезной зависимости от синхронизации. Хотя теоретический рост квадратичный, для реализуемых вариантов он все же линейный.</a:t>
            </a:r>
          </a:p>
          <a:p>
            <a:r>
              <a:rPr lang="ru-RU" baseline="0" dirty="0" smtClean="0"/>
              <a:t>Тем не менее, в обоих случаях были найдены решения, позволяющие повысить качество сигнала и тем самым добиться установления канала в тех случаях, когда одной антенны не хватало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BD77F-5AC5-4ABB-8B80-6CEBA44E6F4D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1569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BD77F-5AC5-4ABB-8B80-6CEBA44E6F4D}" type="slidenum">
              <a:rPr lang="ru-RU" smtClean="0"/>
              <a:pPr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7880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BD77F-5AC5-4ABB-8B80-6CEBA44E6F4D}" type="slidenum">
              <a:rPr lang="ru-RU" smtClean="0"/>
              <a:pPr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7523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</a:t>
            </a:r>
            <a:r>
              <a:rPr lang="ru-RU" baseline="0" dirty="0" smtClean="0"/>
              <a:t> слайде Вы можете видеть структуру моего доклада. Сначала я обозначу проблематику обсуждаемой области, опишу цель и задачи своей работы. Далее будет описана собственно проделанная работа и подведены итоги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BD77F-5AC5-4ABB-8B80-6CEBA44E6F4D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1115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М</a:t>
            </a:r>
            <a:r>
              <a:rPr lang="ru-RU" baseline="0" dirty="0" smtClean="0"/>
              <a:t>ы все являемся свидетелями взрывного роста количества устройств, выполняющих те или иные специфические функции с помощью Интернета – мы наблюдаем рождение и становление Интернета вещей.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BD77F-5AC5-4ABB-8B80-6CEBA44E6F4D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7937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Развитие</a:t>
            </a:r>
            <a:r>
              <a:rPr lang="ru-RU" baseline="0" dirty="0" smtClean="0"/>
              <a:t> Интернета вещей привело к появлению множества новых продуктов. К таким относятся беспроводные сенсорные сети – сети различного рода датчиков, которые собирают данные и доставляют их к потребителю через беспроводные каналы. Хотя фактически такие сети появились достаточно давно, именно в последние годы они получили такое развитие.</a:t>
            </a:r>
          </a:p>
          <a:p>
            <a:r>
              <a:rPr lang="ru-RU" baseline="0" dirty="0" smtClean="0"/>
              <a:t>При построении беспроводных сенсорных сетей возникают с одной стороны – проблемы установления стабильного канала, и с другой – проблемы энергопотребления и ограничения мощностей передатчиков. Эти противоречащие друг другу требования приводят к необходимости использовать решения более сложные, нежели прямая передача от источника к приемнику. К таким решениям относятся различные методы кооперации узлов сети. Объединяя усилия нескольких узлов сети, можно добиться увеличение мощности сигнала или повысить отношение сигнал-шум и тем самым получить возможность устанавливать каналы в тех случаях, где это прежде было затруднено.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BD77F-5AC5-4ABB-8B80-6CEBA44E6F4D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9640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</a:t>
            </a:r>
            <a:r>
              <a:rPr lang="ru-RU" baseline="0" dirty="0" smtClean="0"/>
              <a:t> сенсорных сетях всегда существуют шлюзы, которые собирают информацию с подчиненных узлов и передают ее дальше по традиционным каналам. Их еще называют базовыми станциями. Во многих случаях рядом сосуществуют несколько сетей с несколькими шлюзами, между которыми возможно установление связи по альтернативному каналу. Идея комбинирования </a:t>
            </a:r>
            <a:r>
              <a:rPr lang="ru-RU" baseline="0" dirty="0" err="1" smtClean="0"/>
              <a:t>пространственно</a:t>
            </a:r>
            <a:r>
              <a:rPr lang="ru-RU" baseline="0" dirty="0" smtClean="0"/>
              <a:t> разнесенных сигналов заключается в использовании антенн нескольких базовых станций при обмене данными с тем или иным узлом</a:t>
            </a:r>
            <a:r>
              <a:rPr lang="ru-RU" i="1" baseline="0" dirty="0" smtClean="0"/>
              <a:t>. При этом для координации действий и дополнительной обработки сигналов может использоваться выделенная точка обработки сигналов, которая связывается с базовыми станциями по альтернативному каналу. Или нет.</a:t>
            </a:r>
          </a:p>
          <a:p>
            <a:r>
              <a:rPr lang="ru-RU" baseline="0" dirty="0" smtClean="0"/>
              <a:t>Мы можем разделить восходящую (к БС) и нисходящую (к узлу) линии связи. Ввиду очевидных различий в этих случаях используются различные методы, что и отражено в работе.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BD77F-5AC5-4ABB-8B80-6CEBA44E6F4D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8083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Стоит</a:t>
            </a:r>
            <a:r>
              <a:rPr lang="ru-RU" baseline="0" dirty="0" smtClean="0"/>
              <a:t> отметить, что ввиду тех или иных ограничений (стоимость элементной базы, совместимость и т.п.) не все существующие методы объединения </a:t>
            </a:r>
            <a:r>
              <a:rPr lang="ru-RU" baseline="0" dirty="0" err="1" smtClean="0"/>
              <a:t>пространственно</a:t>
            </a:r>
            <a:r>
              <a:rPr lang="ru-RU" baseline="0" dirty="0" smtClean="0"/>
              <a:t> разнесенных сигналов применимы конкретно к сенсорным сетям. Таким образом, задача ставится следующим образом: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BD77F-5AC5-4ABB-8B80-6CEBA44E6F4D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8083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Как уже было указано, алгоритмы для восходящей и нисходящей линий связи отличаются.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В</a:t>
            </a:r>
            <a:r>
              <a:rPr lang="ru-RU" baseline="0" dirty="0" smtClean="0"/>
              <a:t> случае восходящей линии связи радиосигнал независимо принимается, переносится с несущей и оцифровывается на нескольких базовых станциях, и потом оцифрованные сигналы обрабатываются и объединяются. В работе рассматриваются объединение с максимальным отношением и объединение с единичным усилением. Оба метода линейно комбинируют принятые сигналы, исходя из комплексных усилений соответствующих каналов. Оба они дают увеличение </a:t>
            </a:r>
            <a:r>
              <a:rPr lang="en-US" baseline="0" dirty="0" smtClean="0"/>
              <a:t>SNR </a:t>
            </a:r>
            <a:r>
              <a:rPr lang="ru-RU" baseline="0" dirty="0" smtClean="0"/>
              <a:t>вплоть до линейного по количеству антенн.</a:t>
            </a: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BD77F-5AC5-4ABB-8B80-6CEBA44E6F4D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8495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Здесь</a:t>
            </a:r>
            <a:r>
              <a:rPr lang="ru-RU" baseline="0" dirty="0" smtClean="0"/>
              <a:t> вы видите результаты эксперимента. Как можно заметить, полученные результаты хорошо согласуются с теорией. Лишь при малых </a:t>
            </a:r>
            <a:r>
              <a:rPr lang="en-US" baseline="0" dirty="0" smtClean="0"/>
              <a:t>SNR </a:t>
            </a:r>
            <a:r>
              <a:rPr lang="ru-RU" baseline="0" dirty="0" smtClean="0"/>
              <a:t>производительность несколько падает.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BD77F-5AC5-4ABB-8B80-6CEBA44E6F4D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4555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 случае нисходящей</a:t>
            </a:r>
            <a:r>
              <a:rPr lang="ru-RU" baseline="0" dirty="0" smtClean="0"/>
              <a:t> линии связи идет передача одних и тех же данных с нескольких базовых станций на узел. Так как на узле только одна антенна, то на ней происходит естественное сложение пришедших сигналов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BD77F-5AC5-4ABB-8B80-6CEBA44E6F4D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9544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4771" y="6378511"/>
            <a:ext cx="467420" cy="365125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fld id="{163F96BA-2959-4154-9325-C93122D5D8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203936" y="3457765"/>
            <a:ext cx="5780856" cy="878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ПРОЦЕССОРЫ ЦИФРОВОЙ</a:t>
            </a:r>
            <a:br>
              <a:rPr lang="ru-RU" dirty="0"/>
            </a:br>
            <a:r>
              <a:rPr lang="ru-RU" dirty="0"/>
              <a:t>ОБРАБОТКИ СИГНАЛА</a:t>
            </a:r>
            <a:endParaRPr lang="en-US" dirty="0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3" hasCustomPrompt="1"/>
          </p:nvPr>
        </p:nvSpPr>
        <p:spPr>
          <a:xfrm>
            <a:off x="1203325" y="5121973"/>
            <a:ext cx="5781675" cy="8007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ru-RU" sz="1600" b="0" dirty="0"/>
              <a:t>Михаил Ильич </a:t>
            </a:r>
            <a:r>
              <a:rPr lang="ru-RU" sz="1600" b="0" dirty="0" err="1"/>
              <a:t>Павлюк</a:t>
            </a:r>
            <a:r>
              <a:rPr lang="ru-RU" sz="1600" b="0" dirty="0"/>
              <a:t> </a:t>
            </a:r>
          </a:p>
          <a:p>
            <a:r>
              <a:rPr lang="ru-RU" sz="1600" b="0" dirty="0"/>
              <a:t>Генеральный директор АО «ПКК </a:t>
            </a:r>
            <a:r>
              <a:rPr lang="ru-RU" sz="1600" b="0" dirty="0" err="1"/>
              <a:t>Миландр</a:t>
            </a:r>
            <a:r>
              <a:rPr lang="ru-RU" sz="1600" b="0" dirty="0"/>
              <a:t>»</a:t>
            </a:r>
            <a:endParaRPr lang="en-US" sz="1600" b="0" dirty="0"/>
          </a:p>
          <a:p>
            <a:pPr lvl="0"/>
            <a:endParaRPr lang="ru-RU" dirty="0"/>
          </a:p>
        </p:txBody>
      </p:sp>
      <p:sp>
        <p:nvSpPr>
          <p:cNvPr id="18" name="Текст 17"/>
          <p:cNvSpPr>
            <a:spLocks noGrp="1"/>
          </p:cNvSpPr>
          <p:nvPr>
            <p:ph type="body" sz="quarter" idx="14" hasCustomPrompt="1"/>
          </p:nvPr>
        </p:nvSpPr>
        <p:spPr>
          <a:xfrm>
            <a:off x="1203325" y="6264926"/>
            <a:ext cx="5781675" cy="2961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600" b="0" dirty="0"/>
              <a:t>Москва, 18 июля 2016 г.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1018750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итульный слайд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89828" y="6445123"/>
            <a:ext cx="454172" cy="365125"/>
          </a:xfrm>
          <a:prstGeom prst="rect">
            <a:avLst/>
          </a:prstGeom>
        </p:spPr>
        <p:txBody>
          <a:bodyPr/>
          <a:lstStyle>
            <a:lvl1pPr algn="r">
              <a:defRPr sz="1600" b="1" baseline="0">
                <a:solidFill>
                  <a:schemeClr val="bg1"/>
                </a:solidFill>
              </a:defRPr>
            </a:lvl1pPr>
          </a:lstStyle>
          <a:p>
            <a:fld id="{163F96BA-2959-4154-9325-C93122D5D8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sz="quarter" idx="13" hasCustomPrompt="1"/>
          </p:nvPr>
        </p:nvSpPr>
        <p:spPr>
          <a:xfrm>
            <a:off x="684286" y="0"/>
            <a:ext cx="8459714" cy="44811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ru-RU" sz="2400" b="1" dirty="0">
                <a:solidFill>
                  <a:srgbClr val="FE6B03"/>
                </a:solidFill>
                <a:cs typeface="Arial" panose="020B0604020202020204" pitchFamily="34" charset="0"/>
              </a:defRPr>
            </a:lvl1pPr>
            <a:lvl2pPr marL="457200" indent="0">
              <a:buNone/>
              <a:defRPr lang="ru-RU" sz="2400" b="1" baseline="0" smtClean="0">
                <a:solidFill>
                  <a:srgbClr val="FE6B03"/>
                </a:solidFill>
                <a:cs typeface="Arial" panose="020B0604020202020204" pitchFamily="34" charset="0"/>
              </a:defRPr>
            </a:lvl2pPr>
          </a:lstStyle>
          <a:p>
            <a:r>
              <a:rPr lang="ru-RU" sz="2400" b="1" dirty="0">
                <a:solidFill>
                  <a:srgbClr val="FE6B03"/>
                </a:solidFill>
                <a:latin typeface="+mj-lt"/>
                <a:cs typeface="Arial" panose="020B0604020202020204" pitchFamily="34" charset="0"/>
              </a:rPr>
              <a:t>СТРУКТУРА ПРОДАЖ ИНТЕГРАЛЬНЫХ МИКРОСХЕМ</a:t>
            </a:r>
          </a:p>
        </p:txBody>
      </p:sp>
    </p:spTree>
    <p:extLst>
      <p:ext uri="{BB962C8B-B14F-4D97-AF65-F5344CB8AC3E}">
        <p14:creationId xmlns:p14="http://schemas.microsoft.com/office/powerpoint/2010/main" val="2957772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89828" y="6445123"/>
            <a:ext cx="454172" cy="365125"/>
          </a:xfrm>
          <a:prstGeom prst="rect">
            <a:avLst/>
          </a:prstGeom>
        </p:spPr>
        <p:txBody>
          <a:bodyPr/>
          <a:lstStyle>
            <a:lvl1pPr algn="r">
              <a:defRPr sz="1600" b="1" baseline="0">
                <a:solidFill>
                  <a:schemeClr val="bg1"/>
                </a:solidFill>
              </a:defRPr>
            </a:lvl1pPr>
          </a:lstStyle>
          <a:p>
            <a:fld id="{163F96BA-2959-4154-9325-C93122D5D8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Объект 6"/>
          <p:cNvSpPr>
            <a:spLocks noGrp="1"/>
          </p:cNvSpPr>
          <p:nvPr>
            <p:ph sz="quarter" idx="13" hasCustomPrompt="1"/>
          </p:nvPr>
        </p:nvSpPr>
        <p:spPr>
          <a:xfrm>
            <a:off x="696397" y="0"/>
            <a:ext cx="8447603" cy="75089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ru-RU" sz="2400" b="1" dirty="0">
                <a:solidFill>
                  <a:srgbClr val="FE6B03"/>
                </a:solidFill>
                <a:cs typeface="Arial" panose="020B0604020202020204" pitchFamily="34" charset="0"/>
              </a:defRPr>
            </a:lvl1pPr>
            <a:lvl2pPr marL="457200" indent="0">
              <a:buNone/>
              <a:defRPr lang="ru-RU" sz="2400" b="1" baseline="0" smtClean="0">
                <a:solidFill>
                  <a:srgbClr val="FE6B03"/>
                </a:solidFill>
                <a:cs typeface="Arial" panose="020B0604020202020204" pitchFamily="34" charset="0"/>
              </a:defRPr>
            </a:lvl2pPr>
          </a:lstStyle>
          <a:p>
            <a:r>
              <a:rPr lang="ru-RU" sz="2400" b="1" dirty="0">
                <a:solidFill>
                  <a:srgbClr val="FE6B03"/>
                </a:solidFill>
                <a:latin typeface="+mj-lt"/>
                <a:cs typeface="Arial" panose="020B0604020202020204" pitchFamily="34" charset="0"/>
              </a:rPr>
              <a:t>СТРУКТУРА ПРОДАЖ ИНТЕГРАЛЬНЫХ МИКРОСХЕМ «МИЛАНДР» В 2015 ГОДУ</a:t>
            </a:r>
          </a:p>
        </p:txBody>
      </p:sp>
    </p:spTree>
    <p:extLst>
      <p:ext uri="{BB962C8B-B14F-4D97-AF65-F5344CB8AC3E}">
        <p14:creationId xmlns:p14="http://schemas.microsoft.com/office/powerpoint/2010/main" val="1626550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3"/>
          <p:cNvSpPr>
            <a:spLocks noGrp="1"/>
          </p:cNvSpPr>
          <p:nvPr>
            <p:ph type="body" sz="quarter" idx="15" hasCustomPrompt="1"/>
          </p:nvPr>
        </p:nvSpPr>
        <p:spPr>
          <a:xfrm>
            <a:off x="1635019" y="2973960"/>
            <a:ext cx="3518321" cy="2524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marL="12700" algn="ctr"/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124498, г. Москва, Зеленоград, Георгиевский пр-т, д. 5 </a:t>
            </a:r>
          </a:p>
          <a:p>
            <a:pPr marL="12700" algn="ctr"/>
            <a:endParaRPr lang="ru-RU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2700" algn="ctr"/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Тел.: +7 (495) 981-54-33 </a:t>
            </a:r>
          </a:p>
          <a:p>
            <a:pPr marL="12700" algn="ctr"/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Факс: +7 (495) 981-54-36</a:t>
            </a:r>
          </a:p>
          <a:p>
            <a:pPr marL="12700" algn="ctr"/>
            <a:endParaRPr lang="ru-RU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2700" algn="ctr"/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info@milandr.ru</a:t>
            </a:r>
          </a:p>
          <a:p>
            <a:pPr lvl="0"/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6" hasCustomPrompt="1"/>
          </p:nvPr>
        </p:nvSpPr>
        <p:spPr>
          <a:xfrm>
            <a:off x="1635019" y="5498932"/>
            <a:ext cx="3518195" cy="4111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ru-RU" sz="1800" dirty="0">
                <a:solidFill>
                  <a:srgbClr val="FE6B03"/>
                </a:solidFill>
              </a:rPr>
              <a:t>WWW.MILANDR.RU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085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Пользовательский макет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4"/>
          <p:cNvSpPr txBox="1">
            <a:spLocks/>
          </p:cNvSpPr>
          <p:nvPr userDrawn="1"/>
        </p:nvSpPr>
        <p:spPr>
          <a:xfrm>
            <a:off x="8320434" y="6346299"/>
            <a:ext cx="823566" cy="511701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 baseline="0">
                <a:solidFill>
                  <a:srgbClr val="FE6B03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3F96BA-2959-4154-9325-C93122D5D8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0692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Объект 6"/>
          <p:cNvSpPr>
            <a:spLocks noGrp="1"/>
          </p:cNvSpPr>
          <p:nvPr>
            <p:ph sz="quarter" idx="13" hasCustomPrompt="1"/>
          </p:nvPr>
        </p:nvSpPr>
        <p:spPr>
          <a:xfrm>
            <a:off x="684286" y="0"/>
            <a:ext cx="8459714" cy="44811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ru-RU" sz="2400" b="1" dirty="0">
                <a:solidFill>
                  <a:srgbClr val="FE6B03"/>
                </a:solidFill>
                <a:cs typeface="Arial" panose="020B0604020202020204" pitchFamily="34" charset="0"/>
              </a:defRPr>
            </a:lvl1pPr>
            <a:lvl2pPr marL="457200" indent="0">
              <a:buNone/>
              <a:defRPr lang="ru-RU" sz="2400" b="1" baseline="0" smtClean="0">
                <a:solidFill>
                  <a:srgbClr val="FE6B03"/>
                </a:solidFill>
                <a:cs typeface="Arial" panose="020B0604020202020204" pitchFamily="34" charset="0"/>
              </a:defRPr>
            </a:lvl2pPr>
          </a:lstStyle>
          <a:p>
            <a:r>
              <a:rPr lang="ru-RU" sz="2400" b="1" dirty="0">
                <a:solidFill>
                  <a:srgbClr val="FE6B03"/>
                </a:solidFill>
                <a:latin typeface="+mj-lt"/>
                <a:cs typeface="Arial" panose="020B0604020202020204" pitchFamily="34" charset="0"/>
              </a:rPr>
              <a:t>СТРУКТУРА ПРОДАЖ ИНТЕГРАЛЬНЫХ МИКРОСХЕМ</a:t>
            </a:r>
          </a:p>
        </p:txBody>
      </p:sp>
      <p:sp>
        <p:nvSpPr>
          <p:cNvPr id="9" name="Номер слайда 3"/>
          <p:cNvSpPr txBox="1">
            <a:spLocks/>
          </p:cNvSpPr>
          <p:nvPr userDrawn="1"/>
        </p:nvSpPr>
        <p:spPr>
          <a:xfrm>
            <a:off x="8320434" y="6346299"/>
            <a:ext cx="823566" cy="511701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 baseline="0">
                <a:solidFill>
                  <a:srgbClr val="FE6B03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3F96BA-2959-4154-9325-C93122D5D8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5940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4"/>
          <p:cNvSpPr txBox="1">
            <a:spLocks/>
          </p:cNvSpPr>
          <p:nvPr userDrawn="1"/>
        </p:nvSpPr>
        <p:spPr>
          <a:xfrm>
            <a:off x="8320434" y="6346299"/>
            <a:ext cx="823566" cy="511701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 baseline="0">
                <a:solidFill>
                  <a:srgbClr val="FE6B03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3F96BA-2959-4154-9325-C93122D5D8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6710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1545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2" r:id="rId3"/>
    <p:sldLayoutId id="2147483674" r:id="rId4"/>
    <p:sldLayoutId id="2147483678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300" b="1" kern="1200">
          <a:solidFill>
            <a:srgbClr val="72727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20434" y="6346299"/>
            <a:ext cx="823566" cy="511701"/>
          </a:xfrm>
          <a:prstGeom prst="rect">
            <a:avLst/>
          </a:prstGeom>
        </p:spPr>
        <p:txBody>
          <a:bodyPr anchor="ctr"/>
          <a:lstStyle>
            <a:lvl1pPr algn="r">
              <a:defRPr sz="1600" b="1" baseline="0">
                <a:solidFill>
                  <a:srgbClr val="FE6B03"/>
                </a:solidFill>
              </a:defRPr>
            </a:lvl1pPr>
          </a:lstStyle>
          <a:p>
            <a:fld id="{163F96BA-2959-4154-9325-C93122D5D8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477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935422" y="2480441"/>
            <a:ext cx="6053958" cy="2249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300" b="1" kern="1200">
                <a:solidFill>
                  <a:srgbClr val="72727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ru-RU" b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Исследование возможности применения методов объединения </a:t>
            </a:r>
            <a:r>
              <a:rPr lang="ru-RU" b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пространственно</a:t>
            </a:r>
            <a:r>
              <a:rPr lang="ru-RU" b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</a:t>
            </a:r>
            <a:r>
              <a:rPr lang="ru-RU" b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разнесенных </a:t>
            </a:r>
            <a:r>
              <a:rPr lang="ru-RU" b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сигналов в беспроводных сенсорных сетях</a:t>
            </a:r>
            <a:endParaRPr lang="en-US" sz="1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1211251" y="6162697"/>
            <a:ext cx="3392288" cy="312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300" b="1" kern="1200">
                <a:solidFill>
                  <a:srgbClr val="72727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ru-RU" sz="1600" b="0" dirty="0">
                <a:solidFill>
                  <a:schemeClr val="tx1"/>
                </a:solidFill>
              </a:rPr>
              <a:t>Москва, 2</a:t>
            </a:r>
            <a:r>
              <a:rPr lang="ru-RU" sz="1600" b="0" dirty="0" smtClean="0">
                <a:solidFill>
                  <a:schemeClr val="tx1"/>
                </a:solidFill>
              </a:rPr>
              <a:t>0 июня 2019 г.</a:t>
            </a:r>
            <a:endParaRPr lang="en-US" sz="1600" b="0" dirty="0">
              <a:solidFill>
                <a:schemeClr val="tx1"/>
              </a:solidFill>
            </a:endParaRPr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441118" y="5140758"/>
            <a:ext cx="7988509" cy="9026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300" b="1" kern="1200">
                <a:solidFill>
                  <a:srgbClr val="72727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ru-RU" sz="1600" b="0" dirty="0" smtClean="0">
                <a:solidFill>
                  <a:schemeClr val="tx1"/>
                </a:solidFill>
              </a:rPr>
              <a:t>Выполнил: 		студент 516 группы </a:t>
            </a:r>
          </a:p>
          <a:p>
            <a:r>
              <a:rPr lang="ru-RU" sz="1600" b="0" dirty="0">
                <a:solidFill>
                  <a:schemeClr val="tx1"/>
                </a:solidFill>
              </a:rPr>
              <a:t>	</a:t>
            </a:r>
            <a:r>
              <a:rPr lang="ru-RU" sz="1600" b="0" dirty="0" smtClean="0">
                <a:solidFill>
                  <a:schemeClr val="tx1"/>
                </a:solidFill>
              </a:rPr>
              <a:t>		Захаров Павел Сергеевич</a:t>
            </a:r>
          </a:p>
          <a:p>
            <a:r>
              <a:rPr lang="ru-RU" sz="1600" b="0" dirty="0" smtClean="0">
                <a:solidFill>
                  <a:schemeClr val="tx1"/>
                </a:solidFill>
              </a:rPr>
              <a:t>Научный руководитель: 	Владимиров Леонид Леонидович</a:t>
            </a:r>
            <a:endParaRPr lang="en-US" sz="16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76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96BA-2959-4154-9325-C93122D5D8B4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algn="ctr"/>
            <a:r>
              <a:rPr lang="ru-RU" dirty="0" smtClean="0"/>
              <a:t>Нисходящая линия связи.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702229"/>
            <a:ext cx="6571659" cy="47660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62945" y="5468302"/>
            <a:ext cx="1200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i="1" dirty="0" smtClean="0"/>
              <a:t>Рисунок </a:t>
            </a:r>
            <a:r>
              <a:rPr lang="en-US" sz="1400" i="1" dirty="0" smtClean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77539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96BA-2959-4154-9325-C93122D5D8B4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algn="ctr"/>
            <a:r>
              <a:rPr lang="ru-RU" dirty="0" smtClean="0"/>
              <a:t>Нисходящая линия связи.</a:t>
            </a:r>
            <a:r>
              <a:rPr lang="en-US" dirty="0" smtClean="0"/>
              <a:t> </a:t>
            </a:r>
            <a:r>
              <a:rPr lang="ru-RU" dirty="0" smtClean="0"/>
              <a:t>Разность фаз и усиление</a:t>
            </a:r>
            <a:r>
              <a:rPr lang="en-US" dirty="0" smtClean="0"/>
              <a:t>.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6428"/>
            <a:ext cx="9144000" cy="52251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0283" y="5909054"/>
            <a:ext cx="1200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i="1" dirty="0" smtClean="0"/>
              <a:t>Рисунок </a:t>
            </a:r>
            <a:r>
              <a:rPr lang="en-US" sz="1400" i="1" dirty="0" smtClean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25935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96BA-2959-4154-9325-C93122D5D8B4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algn="ctr"/>
            <a:r>
              <a:rPr lang="ru-RU" dirty="0" smtClean="0"/>
              <a:t>Нисходящая линия связи.</a:t>
            </a:r>
            <a:r>
              <a:rPr lang="en-US" dirty="0" smtClean="0"/>
              <a:t> </a:t>
            </a:r>
            <a:r>
              <a:rPr lang="ru-RU" dirty="0" smtClean="0"/>
              <a:t>Алгоритмы.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Таблица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5864867"/>
                  </p:ext>
                </p:extLst>
              </p:nvPr>
            </p:nvGraphicFramePr>
            <p:xfrm>
              <a:off x="495300" y="1442716"/>
              <a:ext cx="8260080" cy="3298047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3512820">
                      <a:extLst>
                        <a:ext uri="{9D8B030D-6E8A-4147-A177-3AD203B41FA5}">
                          <a16:colId xmlns:a16="http://schemas.microsoft.com/office/drawing/2014/main" val="49902818"/>
                        </a:ext>
                      </a:extLst>
                    </a:gridCol>
                    <a:gridCol w="4747260">
                      <a:extLst>
                        <a:ext uri="{9D8B030D-6E8A-4147-A177-3AD203B41FA5}">
                          <a16:colId xmlns:a16="http://schemas.microsoft.com/office/drawing/2014/main" val="566474368"/>
                        </a:ext>
                      </a:extLst>
                    </a:gridCol>
                  </a:tblGrid>
                  <a:tr h="5717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Метод</a:t>
                          </a:r>
                          <a:endParaRPr lang="ru-RU" sz="20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Усиление сигнала</a:t>
                          </a:r>
                          <a:endParaRPr lang="ru-RU" sz="20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90233486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ru-RU" sz="20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Когерентная</a:t>
                          </a:r>
                          <a:r>
                            <a:rPr lang="ru-RU" sz="20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передача</a:t>
                          </a:r>
                          <a:endParaRPr lang="ru-RU" sz="20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2000" dirty="0"/>
                        </a:p>
                      </a:txBody>
                      <a:tcPr anchor="b"/>
                    </a:tc>
                    <a:extLst>
                      <a:ext uri="{0D108BD9-81ED-4DB2-BD59-A6C34878D82A}">
                        <a16:rowId xmlns:a16="http://schemas.microsoft.com/office/drawing/2014/main" val="254079238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ru-RU" sz="20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Подбор</a:t>
                          </a:r>
                          <a:r>
                            <a:rPr lang="ru-RU" sz="20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фазы</a:t>
                          </a:r>
                          <a:r>
                            <a:rPr lang="en-US" sz="20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, k </a:t>
                          </a:r>
                          <a:r>
                            <a:rPr lang="ru-RU" sz="20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пилотов</a:t>
                          </a:r>
                          <a:endParaRPr lang="ru-RU" sz="20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num>
                                        <m:den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den>
                                  </m:f>
                                </m:e>
                              </m:d>
                            </m:oMath>
                          </a14:m>
                          <a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  <a:p>
                          <a:endParaRPr lang="ru-RU" sz="2000" dirty="0"/>
                        </a:p>
                      </a:txBody>
                      <a:tcPr anchor="b"/>
                    </a:tc>
                    <a:extLst>
                      <a:ext uri="{0D108BD9-81ED-4DB2-BD59-A6C34878D82A}">
                        <a16:rowId xmlns:a16="http://schemas.microsoft.com/office/drawing/2014/main" val="186017081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ru-RU" sz="20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Некогерентная</a:t>
                          </a:r>
                          <a:r>
                            <a:rPr lang="ru-RU" sz="20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передача</a:t>
                          </a:r>
                          <a:endParaRPr lang="ru-RU" sz="20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ru-RU" sz="2000" dirty="0"/>
                        </a:p>
                      </a:txBody>
                      <a:tcPr anchor="b"/>
                    </a:tc>
                    <a:extLst>
                      <a:ext uri="{0D108BD9-81ED-4DB2-BD59-A6C34878D82A}">
                        <a16:rowId xmlns:a16="http://schemas.microsoft.com/office/drawing/2014/main" val="22648242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Таблица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5864867"/>
                  </p:ext>
                </p:extLst>
              </p:nvPr>
            </p:nvGraphicFramePr>
            <p:xfrm>
              <a:off x="495300" y="1442716"/>
              <a:ext cx="8260080" cy="3298047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3512820">
                      <a:extLst>
                        <a:ext uri="{9D8B030D-6E8A-4147-A177-3AD203B41FA5}">
                          <a16:colId xmlns:a16="http://schemas.microsoft.com/office/drawing/2014/main" val="49902818"/>
                        </a:ext>
                      </a:extLst>
                    </a:gridCol>
                    <a:gridCol w="4747260">
                      <a:extLst>
                        <a:ext uri="{9D8B030D-6E8A-4147-A177-3AD203B41FA5}">
                          <a16:colId xmlns:a16="http://schemas.microsoft.com/office/drawing/2014/main" val="566474368"/>
                        </a:ext>
                      </a:extLst>
                    </a:gridCol>
                  </a:tblGrid>
                  <a:tr h="5717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Метод</a:t>
                          </a:r>
                          <a:endParaRPr lang="ru-RU" sz="20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Усиление сигнала</a:t>
                          </a:r>
                          <a:endParaRPr lang="ru-RU" sz="20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90233486"/>
                      </a:ext>
                    </a:extLst>
                  </a:tr>
                  <a:tr h="713804">
                    <a:tc>
                      <a:txBody>
                        <a:bodyPr/>
                        <a:lstStyle/>
                        <a:p>
                          <a:pPr/>
                          <a:r>
                            <a:rPr lang="ru-RU" sz="20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Когерентная</a:t>
                          </a:r>
                          <a:r>
                            <a:rPr lang="ru-RU" sz="20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передача</a:t>
                          </a:r>
                          <a:endParaRPr lang="ru-RU" sz="20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b">
                        <a:blipFill>
                          <a:blip r:embed="rId3"/>
                          <a:stretch>
                            <a:fillRect l="-74198" t="-81197" r="-257" b="-28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40792383"/>
                      </a:ext>
                    </a:extLst>
                  </a:tr>
                  <a:tr h="1298702">
                    <a:tc>
                      <a:txBody>
                        <a:bodyPr/>
                        <a:lstStyle/>
                        <a:p>
                          <a:pPr/>
                          <a:r>
                            <a:rPr lang="ru-RU" sz="20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Подбор</a:t>
                          </a:r>
                          <a:r>
                            <a:rPr lang="ru-RU" sz="20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фазы</a:t>
                          </a:r>
                          <a:r>
                            <a:rPr lang="en-US" sz="20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, k </a:t>
                          </a:r>
                          <a:r>
                            <a:rPr lang="ru-RU" sz="20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пилотов</a:t>
                          </a:r>
                          <a:endParaRPr lang="ru-RU" sz="20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b">
                        <a:blipFill>
                          <a:blip r:embed="rId3"/>
                          <a:stretch>
                            <a:fillRect l="-74198" t="-99065" r="-257" b="-556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017081"/>
                      </a:ext>
                    </a:extLst>
                  </a:tr>
                  <a:tr h="713804">
                    <a:tc>
                      <a:txBody>
                        <a:bodyPr/>
                        <a:lstStyle/>
                        <a:p>
                          <a:pPr/>
                          <a:r>
                            <a:rPr lang="ru-RU" sz="20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Некогерентная</a:t>
                          </a:r>
                          <a:r>
                            <a:rPr lang="ru-RU" sz="20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передача</a:t>
                          </a:r>
                          <a:endParaRPr lang="ru-RU" sz="20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b">
                        <a:blipFill>
                          <a:blip r:embed="rId3"/>
                          <a:stretch>
                            <a:fillRect l="-74198" t="-364103" r="-257" b="-17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48242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3832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96BA-2959-4154-9325-C93122D5D8B4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algn="ctr"/>
            <a:r>
              <a:rPr lang="ru-RU" dirty="0" smtClean="0"/>
              <a:t>Нисходящая линия связи.</a:t>
            </a:r>
            <a:r>
              <a:rPr lang="en-US" dirty="0" smtClean="0"/>
              <a:t> </a:t>
            </a:r>
            <a:r>
              <a:rPr lang="ru-RU" dirty="0" smtClean="0"/>
              <a:t>Результаты эксперимента</a:t>
            </a:r>
            <a:r>
              <a:rPr lang="en-US" dirty="0" smtClean="0"/>
              <a:t>.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3" t="10625" r="8273" b="7284"/>
          <a:stretch/>
        </p:blipFill>
        <p:spPr>
          <a:xfrm>
            <a:off x="115614" y="750898"/>
            <a:ext cx="9028386" cy="53556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4766" y="6011569"/>
            <a:ext cx="1200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i="1" dirty="0" smtClean="0"/>
              <a:t>Рисунок </a:t>
            </a:r>
            <a:r>
              <a:rPr lang="en-US" sz="1400" i="1" dirty="0" smtClean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17077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 txBox="1">
            <a:spLocks/>
          </p:cNvSpPr>
          <p:nvPr/>
        </p:nvSpPr>
        <p:spPr>
          <a:xfrm>
            <a:off x="684286" y="0"/>
            <a:ext cx="8459714" cy="81686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400" b="1" kern="1200" dirty="0">
                <a:solidFill>
                  <a:srgbClr val="FE6B03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2400" b="1" kern="1200" baseline="0" smtClean="0">
                <a:solidFill>
                  <a:srgbClr val="FE6B03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/>
              <a:t>Нисходящая линия связи.</a:t>
            </a:r>
            <a:r>
              <a:rPr lang="en-US" dirty="0"/>
              <a:t> </a:t>
            </a:r>
            <a:r>
              <a:rPr lang="ru-RU" dirty="0" smtClean="0"/>
              <a:t>Зависимость от временной синхронизации.</a:t>
            </a:r>
            <a:endParaRPr lang="en-US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53" y="988071"/>
            <a:ext cx="7248736" cy="49309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05290" y="5919001"/>
            <a:ext cx="1200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i="1" dirty="0" smtClean="0"/>
              <a:t>Рисунок 1</a:t>
            </a:r>
            <a:r>
              <a:rPr lang="en-US" sz="1400" i="1" dirty="0" smtClean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2714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 txBox="1">
            <a:spLocks/>
          </p:cNvSpPr>
          <p:nvPr/>
        </p:nvSpPr>
        <p:spPr>
          <a:xfrm>
            <a:off x="684286" y="177338"/>
            <a:ext cx="8459714" cy="40954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400" b="1" kern="1200" dirty="0">
                <a:solidFill>
                  <a:srgbClr val="FE6B03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2400" b="1" kern="1200" baseline="0" smtClean="0">
                <a:solidFill>
                  <a:srgbClr val="FE6B03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 smtClean="0"/>
              <a:t>Нисходящая линия связи. Результаты измерений.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86" y="1005761"/>
            <a:ext cx="8139481" cy="47480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26310" y="5753793"/>
            <a:ext cx="1200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i="1" dirty="0" smtClean="0"/>
              <a:t>Рисунок 1</a:t>
            </a:r>
            <a:r>
              <a:rPr lang="en-US" sz="1400" i="1" dirty="0" smtClean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5772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 txBox="1">
            <a:spLocks/>
          </p:cNvSpPr>
          <p:nvPr/>
        </p:nvSpPr>
        <p:spPr>
          <a:xfrm>
            <a:off x="684286" y="0"/>
            <a:ext cx="8459714" cy="81686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400" b="1" kern="1200" dirty="0">
                <a:solidFill>
                  <a:srgbClr val="FE6B03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2400" b="1" kern="1200" baseline="0" smtClean="0">
                <a:solidFill>
                  <a:srgbClr val="FE6B03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/>
              <a:t>Нисходящая линия связи. Результаты измерений.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75" y="1266997"/>
            <a:ext cx="8121535" cy="47375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83966" y="6004560"/>
            <a:ext cx="1200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i="1" dirty="0" smtClean="0"/>
              <a:t>Рисунок 1</a:t>
            </a:r>
            <a:r>
              <a:rPr lang="en-US" sz="1400" i="1" dirty="0" smtClean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83015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 txBox="1">
            <a:spLocks/>
          </p:cNvSpPr>
          <p:nvPr/>
        </p:nvSpPr>
        <p:spPr>
          <a:xfrm>
            <a:off x="684286" y="0"/>
            <a:ext cx="8459714" cy="81686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400" b="1" kern="1200" dirty="0">
                <a:solidFill>
                  <a:srgbClr val="FE6B03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2400" b="1" kern="1200" baseline="0" smtClean="0">
                <a:solidFill>
                  <a:srgbClr val="FE6B03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/>
              <a:t>Нисходящая линия связи. Результаты измерений.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2" t="4781" r="6087" b="1565"/>
          <a:stretch/>
        </p:blipFill>
        <p:spPr>
          <a:xfrm>
            <a:off x="3940233" y="3054497"/>
            <a:ext cx="5203767" cy="3171736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4" t="5099" r="6764" b="6244"/>
          <a:stretch/>
        </p:blipFill>
        <p:spPr>
          <a:xfrm>
            <a:off x="0" y="816863"/>
            <a:ext cx="4264428" cy="24417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5578" y="3258593"/>
            <a:ext cx="1200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i="1" dirty="0" smtClean="0"/>
              <a:t>Рисунок 1</a:t>
            </a:r>
            <a:r>
              <a:rPr lang="en-US" sz="1400" i="1" dirty="0" smtClean="0"/>
              <a:t>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86642" y="5918456"/>
            <a:ext cx="1200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i="1" dirty="0" smtClean="0"/>
              <a:t>Рисунок 1</a:t>
            </a:r>
            <a:r>
              <a:rPr lang="en-US" sz="1400" i="1" dirty="0" smtClean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53744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 txBox="1">
            <a:spLocks/>
          </p:cNvSpPr>
          <p:nvPr/>
        </p:nvSpPr>
        <p:spPr>
          <a:xfrm>
            <a:off x="684286" y="0"/>
            <a:ext cx="8459714" cy="81686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400" b="1" kern="1200" dirty="0">
                <a:solidFill>
                  <a:srgbClr val="FE6B03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2400" b="1" kern="1200" baseline="0" smtClean="0">
                <a:solidFill>
                  <a:srgbClr val="FE6B03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 smtClean="0"/>
              <a:t>Заключение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1480" y="1196340"/>
            <a:ext cx="8557260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Восходящая линия связи: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Обработка данных в цифровой области после получения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Относительно слабые требования к 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инфраструктуре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Рост производительности линейный по количеству антенн</a:t>
            </a:r>
          </a:p>
          <a:p>
            <a:pPr>
              <a:lnSpc>
                <a:spcPct val="150000"/>
              </a:lnSpc>
            </a:pP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Нисходящая линия связи: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Сложение сигналов на антенне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Плохая синхронизация ухудшает производительность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Теоретический рост мощности квадратичный; для реализуемых вариантов линейный. </a:t>
            </a:r>
          </a:p>
          <a:p>
            <a:pPr marL="800100" lvl="1" indent="-342900">
              <a:buFont typeface="+mj-lt"/>
              <a:buAutoNum type="arabicPeriod"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82459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1"/>
          <p:cNvSpPr txBox="1">
            <a:spLocks/>
          </p:cNvSpPr>
          <p:nvPr/>
        </p:nvSpPr>
        <p:spPr>
          <a:xfrm>
            <a:off x="1017549" y="3339683"/>
            <a:ext cx="47625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algn="ctr"/>
            <a:r>
              <a:rPr lang="ru-RU" sz="2000" dirty="0" smtClean="0"/>
              <a:t>Спасибо за внимание!</a:t>
            </a:r>
            <a:endParaRPr lang="ru-RU" sz="2000" dirty="0">
              <a:solidFill>
                <a:srgbClr val="FE6B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82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96BA-2959-4154-9325-C93122D5D8B4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96397" y="0"/>
            <a:ext cx="8447603" cy="748145"/>
          </a:xfrm>
        </p:spPr>
        <p:txBody>
          <a:bodyPr anchor="ctr"/>
          <a:lstStyle/>
          <a:p>
            <a:pPr algn="ctr"/>
            <a:r>
              <a:rPr lang="ru-RU" sz="3200" dirty="0" smtClean="0"/>
              <a:t>Структура доклада</a:t>
            </a:r>
            <a:endParaRPr lang="ru-RU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299258" y="972589"/>
            <a:ext cx="85953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Введение</a:t>
            </a:r>
            <a:endParaRPr lang="en-US" sz="24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Постановка задачи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Восходящая линия связи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Нисходящая линия связи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Итоги</a:t>
            </a:r>
          </a:p>
        </p:txBody>
      </p:sp>
    </p:spTree>
    <p:extLst>
      <p:ext uri="{BB962C8B-B14F-4D97-AF65-F5344CB8AC3E}">
        <p14:creationId xmlns:p14="http://schemas.microsoft.com/office/powerpoint/2010/main" val="311712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598" y="2344190"/>
            <a:ext cx="5635587" cy="3984556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96BA-2959-4154-9325-C93122D5D8B4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algn="ctr"/>
            <a:r>
              <a:rPr lang="ru-RU" dirty="0" smtClean="0"/>
              <a:t>Экспериментальная установка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37" y="897775"/>
            <a:ext cx="4565332" cy="211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50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96BA-2959-4154-9325-C93122D5D8B4}" type="slidenum">
              <a:rPr lang="ru-RU" smtClean="0"/>
              <a:pPr/>
              <a:t>21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algn="ctr"/>
            <a:r>
              <a:rPr lang="ru-RU" dirty="0" smtClean="0"/>
              <a:t>Экспериментальная установка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09" y="750898"/>
            <a:ext cx="7283669" cy="54627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10513" y="5905873"/>
            <a:ext cx="3004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i="1" dirty="0" smtClean="0"/>
              <a:t>Рисунок </a:t>
            </a:r>
            <a:r>
              <a:rPr lang="en-US" sz="1400" i="1" dirty="0" smtClean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5864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96BA-2959-4154-9325-C93122D5D8B4}" type="slidenum">
              <a:rPr lang="ru-RU" smtClean="0"/>
              <a:pPr/>
              <a:t>22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algn="ctr"/>
            <a:r>
              <a:rPr lang="ru-RU" dirty="0" smtClean="0"/>
              <a:t>Экспериментальная установка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898" y="750898"/>
            <a:ext cx="4175212" cy="55669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58145" y="6010070"/>
            <a:ext cx="3004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i="1" dirty="0" smtClean="0"/>
              <a:t>Рисунок </a:t>
            </a:r>
            <a:r>
              <a:rPr lang="en-US" sz="1400" i="1" dirty="0" smtClean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0934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96BA-2959-4154-9325-C93122D5D8B4}" type="slidenum">
              <a:rPr lang="ru-RU" smtClean="0"/>
              <a:pPr/>
              <a:t>23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algn="ctr"/>
            <a:r>
              <a:rPr lang="ru-RU" dirty="0" smtClean="0"/>
              <a:t>Восходящая линия связи</a:t>
            </a:r>
            <a:r>
              <a:rPr lang="ru-RU" dirty="0"/>
              <a:t>.</a:t>
            </a:r>
            <a:r>
              <a:rPr lang="ru-RU" dirty="0" smtClean="0"/>
              <a:t> Схема обработки данных.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98" y="914292"/>
            <a:ext cx="7789026" cy="524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96BA-2959-4154-9325-C93122D5D8B4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algn="ctr"/>
            <a:r>
              <a:rPr lang="ru-RU" dirty="0" smtClean="0"/>
              <a:t>Введение</a:t>
            </a:r>
            <a:r>
              <a:rPr lang="ru-RU" dirty="0"/>
              <a:t>.</a:t>
            </a:r>
            <a:r>
              <a:rPr lang="en-US" dirty="0" smtClean="0"/>
              <a:t> </a:t>
            </a:r>
            <a:r>
              <a:rPr lang="ru-RU" dirty="0"/>
              <a:t>М</a:t>
            </a:r>
            <a:r>
              <a:rPr lang="ru-RU" dirty="0" smtClean="0"/>
              <a:t>ир </a:t>
            </a:r>
            <a:r>
              <a:rPr lang="en-US" dirty="0" err="1" smtClean="0"/>
              <a:t>IoT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5172"/>
            <a:ext cx="9144000" cy="41076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8146" y="5482828"/>
            <a:ext cx="3004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i="1" dirty="0" smtClean="0"/>
              <a:t>Рисунок 1</a:t>
            </a:r>
            <a:endParaRPr lang="en-US" sz="1400" i="1" dirty="0" smtClean="0"/>
          </a:p>
          <a:p>
            <a:r>
              <a:rPr lang="ru-RU" sz="1400" i="1" dirty="0" smtClean="0"/>
              <a:t>Источник: </a:t>
            </a:r>
            <a:r>
              <a:rPr lang="en-US" sz="1400" i="1" dirty="0" smtClean="0"/>
              <a:t>Ericsson, 2016</a:t>
            </a:r>
          </a:p>
        </p:txBody>
      </p:sp>
    </p:spTree>
    <p:extLst>
      <p:ext uri="{BB962C8B-B14F-4D97-AF65-F5344CB8AC3E}">
        <p14:creationId xmlns:p14="http://schemas.microsoft.com/office/powerpoint/2010/main" val="339045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96BA-2959-4154-9325-C93122D5D8B4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algn="ctr"/>
            <a:r>
              <a:rPr lang="ru-RU" dirty="0" smtClean="0"/>
              <a:t>Введение. Беспроводные сенсорные сети.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7" y="938213"/>
            <a:ext cx="4924425" cy="47373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09787" y="5862902"/>
            <a:ext cx="3004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i="1" dirty="0" smtClean="0"/>
              <a:t>Рисунок 2</a:t>
            </a:r>
            <a:endParaRPr lang="en-US" sz="1400" i="1" dirty="0" smtClean="0"/>
          </a:p>
        </p:txBody>
      </p:sp>
    </p:spTree>
    <p:extLst>
      <p:ext uri="{BB962C8B-B14F-4D97-AF65-F5344CB8AC3E}">
        <p14:creationId xmlns:p14="http://schemas.microsoft.com/office/powerpoint/2010/main" val="247732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96BA-2959-4154-9325-C93122D5D8B4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algn="ctr"/>
            <a:r>
              <a:rPr lang="ru-RU" dirty="0" smtClean="0"/>
              <a:t>Введение. </a:t>
            </a:r>
            <a:r>
              <a:rPr lang="ru-RU" dirty="0" err="1" smtClean="0"/>
              <a:t>Мультиантенные</a:t>
            </a:r>
            <a:r>
              <a:rPr lang="ru-RU" dirty="0" smtClean="0"/>
              <a:t> технологии в </a:t>
            </a:r>
            <a:r>
              <a:rPr lang="en-US" dirty="0" smtClean="0"/>
              <a:t>WSN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07" y="962641"/>
            <a:ext cx="7049193" cy="4984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89676" y="5946666"/>
            <a:ext cx="3004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i="1" dirty="0" smtClean="0"/>
              <a:t>Рисунок 3</a:t>
            </a:r>
            <a:endParaRPr lang="en-US" sz="1400" i="1" dirty="0" smtClean="0"/>
          </a:p>
        </p:txBody>
      </p:sp>
    </p:spTree>
    <p:extLst>
      <p:ext uri="{BB962C8B-B14F-4D97-AF65-F5344CB8AC3E}">
        <p14:creationId xmlns:p14="http://schemas.microsoft.com/office/powerpoint/2010/main" val="198772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96BA-2959-4154-9325-C93122D5D8B4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algn="ctr"/>
            <a:r>
              <a:rPr lang="ru-RU" dirty="0" smtClean="0"/>
              <a:t>Постановка задачи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299258" y="972589"/>
            <a:ext cx="85953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Отбор и теоретическая оценка методов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Оценка возможности реализации алгоритма, требований к сети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Построение экспериментальной установки</a:t>
            </a:r>
            <a:endParaRPr lang="en-US" sz="24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Проведение экспериментов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Сравнение результатов с теорией, уточнение требований</a:t>
            </a:r>
          </a:p>
        </p:txBody>
      </p:sp>
    </p:spTree>
    <p:extLst>
      <p:ext uri="{BB962C8B-B14F-4D97-AF65-F5344CB8AC3E}">
        <p14:creationId xmlns:p14="http://schemas.microsoft.com/office/powerpoint/2010/main" val="418786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96BA-2959-4154-9325-C93122D5D8B4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algn="ctr"/>
            <a:r>
              <a:rPr lang="ru-RU" dirty="0" smtClean="0"/>
              <a:t>Восходящая линия связи</a:t>
            </a:r>
            <a:r>
              <a:rPr lang="ru-RU" dirty="0"/>
              <a:t>.</a:t>
            </a:r>
            <a:r>
              <a:rPr lang="en-US" dirty="0" smtClean="0"/>
              <a:t> MRC </a:t>
            </a:r>
            <a:r>
              <a:rPr lang="ru-RU" dirty="0" smtClean="0"/>
              <a:t>и </a:t>
            </a:r>
            <a:r>
              <a:rPr lang="en-US" dirty="0" smtClean="0"/>
              <a:t>EGC</a:t>
            </a:r>
            <a:r>
              <a:rPr lang="ru-RU" dirty="0" smtClean="0"/>
              <a:t>.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7695" y="1088967"/>
                <a:ext cx="8603672" cy="4129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dirty="0"/>
                  <a:t>Пусть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ru-RU" dirty="0" smtClean="0"/>
                  <a:t>Объединение с максимальным отношением</a:t>
                </a:r>
                <a:r>
                  <a:rPr lang="en-US" dirty="0" smtClean="0"/>
                  <a:t>: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ru-RU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ru-RU" dirty="0" smtClean="0"/>
                  <a:t>Объединение с единичным усилением</a:t>
                </a:r>
                <a:r>
                  <a:rPr lang="en-US" dirty="0" smtClean="0"/>
                  <a:t>: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rad>
                                  <m:r>
                                    <m:rPr>
                                      <m:nor/>
                                    </m:rPr>
                                    <a:rPr lang="ru-RU" dirty="0"/>
                                    <m:t> </m:t>
                                  </m:r>
                                </m:e>
                              </m:nary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95" y="1088967"/>
                <a:ext cx="8603672" cy="4129657"/>
              </a:xfrm>
              <a:prstGeom prst="rect">
                <a:avLst/>
              </a:prstGeom>
              <a:blipFill rotWithShape="1">
                <a:blip r:embed="rId3"/>
                <a:stretch>
                  <a:fillRect l="-567" t="-7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401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96BA-2959-4154-9325-C93122D5D8B4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algn="ctr"/>
            <a:r>
              <a:rPr lang="ru-RU" dirty="0" smtClean="0"/>
              <a:t>Восходящая линия связи</a:t>
            </a:r>
            <a:r>
              <a:rPr lang="ru-RU" dirty="0"/>
              <a:t>.</a:t>
            </a:r>
            <a:r>
              <a:rPr lang="ru-RU" dirty="0" smtClean="0"/>
              <a:t> Соответствие с теорией.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5" t="9873" r="8306" b="3296"/>
          <a:stretch/>
        </p:blipFill>
        <p:spPr>
          <a:xfrm>
            <a:off x="1" y="816864"/>
            <a:ext cx="4204122" cy="332287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7" t="11273" r="9182" b="3324"/>
          <a:stretch/>
        </p:blipFill>
        <p:spPr>
          <a:xfrm>
            <a:off x="4139738" y="3017520"/>
            <a:ext cx="5004263" cy="32752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4049" y="4205704"/>
            <a:ext cx="1200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i="1" dirty="0" smtClean="0"/>
              <a:t>Рисунок </a:t>
            </a:r>
            <a:r>
              <a:rPr lang="en-US" sz="1400" i="1" dirty="0" smtClean="0"/>
              <a:t>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14305" y="6292736"/>
            <a:ext cx="1200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i="1" dirty="0" smtClean="0"/>
              <a:t>Рисунок </a:t>
            </a:r>
            <a:r>
              <a:rPr lang="en-US" sz="1400" i="1" dirty="0" smtClean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28684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F96BA-2959-4154-9325-C93122D5D8B4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algn="ctr"/>
            <a:r>
              <a:rPr lang="ru-RU" dirty="0" smtClean="0"/>
              <a:t>Восходящая линия связи</a:t>
            </a:r>
            <a:r>
              <a:rPr lang="ru-RU" dirty="0"/>
              <a:t>.</a:t>
            </a:r>
            <a:r>
              <a:rPr lang="ru-RU" dirty="0" smtClean="0"/>
              <a:t> Дисбаланс каналов.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6864"/>
            <a:ext cx="9144000" cy="5334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90283" y="5909054"/>
            <a:ext cx="1200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i="1" dirty="0" smtClean="0"/>
              <a:t>Рисунок </a:t>
            </a:r>
            <a:r>
              <a:rPr lang="en-US" sz="1400" i="1" dirty="0" smtClean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00601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Другая 8">
      <a:dk1>
        <a:sysClr val="windowText" lastClr="000000"/>
      </a:dk1>
      <a:lt1>
        <a:sysClr val="window" lastClr="FFFFFF"/>
      </a:lt1>
      <a:dk2>
        <a:srgbClr val="585858"/>
      </a:dk2>
      <a:lt2>
        <a:srgbClr val="FFFFFF"/>
      </a:lt2>
      <a:accent1>
        <a:srgbClr val="C55A11"/>
      </a:accent1>
      <a:accent2>
        <a:srgbClr val="833C0B"/>
      </a:accent2>
      <a:accent3>
        <a:srgbClr val="C55A11"/>
      </a:accent3>
      <a:accent4>
        <a:srgbClr val="F4B183"/>
      </a:accent4>
      <a:accent5>
        <a:srgbClr val="F7CBAC"/>
      </a:accent5>
      <a:accent6>
        <a:srgbClr val="FBE5D5"/>
      </a:accent6>
      <a:hlink>
        <a:srgbClr val="5B9BD5"/>
      </a:hlink>
      <a:folHlink>
        <a:srgbClr val="954F72"/>
      </a:folHlink>
    </a:clrScheme>
    <a:fontScheme name="Другая 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14864</TotalTime>
  <Words>1290</Words>
  <Application>Microsoft Office PowerPoint</Application>
  <PresentationFormat>Экран (4:3)</PresentationFormat>
  <Paragraphs>137</Paragraphs>
  <Slides>23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23</vt:i4>
      </vt:variant>
    </vt:vector>
  </HeadingPairs>
  <TitlesOfParts>
    <vt:vector size="29" baseType="lpstr">
      <vt:lpstr>Arial</vt:lpstr>
      <vt:lpstr>Calibri</vt:lpstr>
      <vt:lpstr>Cambria Math</vt:lpstr>
      <vt:lpstr>Verdana</vt:lpstr>
      <vt:lpstr>Тема Office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Кочадыков Владимир Дмитриевич</dc:creator>
  <cp:lastModifiedBy>Захаров Павел Сергеевич</cp:lastModifiedBy>
  <cp:revision>255</cp:revision>
  <dcterms:created xsi:type="dcterms:W3CDTF">2016-07-19T07:23:32Z</dcterms:created>
  <dcterms:modified xsi:type="dcterms:W3CDTF">2019-06-18T08:00:50Z</dcterms:modified>
</cp:coreProperties>
</file>